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79" r:id="rId6"/>
    <p:sldId id="280" r:id="rId7"/>
    <p:sldId id="263" r:id="rId8"/>
    <p:sldId id="260" r:id="rId9"/>
    <p:sldId id="261" r:id="rId10"/>
    <p:sldId id="262" r:id="rId11"/>
    <p:sldId id="264" r:id="rId12"/>
    <p:sldId id="266" r:id="rId13"/>
    <p:sldId id="265" r:id="rId14"/>
    <p:sldId id="267" r:id="rId15"/>
    <p:sldId id="268" r:id="rId16"/>
    <p:sldId id="284" r:id="rId17"/>
    <p:sldId id="269" r:id="rId18"/>
    <p:sldId id="270" r:id="rId19"/>
    <p:sldId id="281" r:id="rId20"/>
    <p:sldId id="271" r:id="rId21"/>
    <p:sldId id="272" r:id="rId22"/>
    <p:sldId id="282" r:id="rId23"/>
    <p:sldId id="283" r:id="rId24"/>
    <p:sldId id="273" r:id="rId25"/>
    <p:sldId id="274" r:id="rId26"/>
    <p:sldId id="275" r:id="rId27"/>
    <p:sldId id="276" r:id="rId28"/>
    <p:sldId id="277" r:id="rId29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132" autoAdjust="0"/>
    <p:restoredTop sz="94660"/>
  </p:normalViewPr>
  <p:slideViewPr>
    <p:cSldViewPr>
      <p:cViewPr varScale="1">
        <p:scale>
          <a:sx n="104" d="100"/>
          <a:sy n="104" d="100"/>
        </p:scale>
        <p:origin x="1854" y="11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38A65-CDB7-4D66-B12D-BA25DDD28771}" type="datetimeFigureOut">
              <a:rPr lang="zh-CN" altLang="en-US" smtClean="0"/>
              <a:pPr/>
              <a:t>2022/9/14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0B6790-B00A-4847-8E22-FF4658F70B8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38A65-CDB7-4D66-B12D-BA25DDD28771}" type="datetimeFigureOut">
              <a:rPr lang="zh-CN" altLang="en-US" smtClean="0"/>
              <a:pPr/>
              <a:t>2022/9/14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0B6790-B00A-4847-8E22-FF4658F70B8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38A65-CDB7-4D66-B12D-BA25DDD28771}" type="datetimeFigureOut">
              <a:rPr lang="zh-CN" altLang="en-US" smtClean="0"/>
              <a:pPr/>
              <a:t>2022/9/14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0B6790-B00A-4847-8E22-FF4658F70B8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38A65-CDB7-4D66-B12D-BA25DDD28771}" type="datetimeFigureOut">
              <a:rPr lang="zh-CN" altLang="en-US" smtClean="0"/>
              <a:pPr/>
              <a:t>2022/9/14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0B6790-B00A-4847-8E22-FF4658F70B8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38A65-CDB7-4D66-B12D-BA25DDD28771}" type="datetimeFigureOut">
              <a:rPr lang="zh-CN" altLang="en-US" smtClean="0"/>
              <a:pPr/>
              <a:t>2022/9/14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0B6790-B00A-4847-8E22-FF4658F70B8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38A65-CDB7-4D66-B12D-BA25DDD28771}" type="datetimeFigureOut">
              <a:rPr lang="zh-CN" altLang="en-US" smtClean="0"/>
              <a:pPr/>
              <a:t>2022/9/14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0B6790-B00A-4847-8E22-FF4658F70B8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38A65-CDB7-4D66-B12D-BA25DDD28771}" type="datetimeFigureOut">
              <a:rPr lang="zh-CN" altLang="en-US" smtClean="0"/>
              <a:pPr/>
              <a:t>2022/9/14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0B6790-B00A-4847-8E22-FF4658F70B8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38A65-CDB7-4D66-B12D-BA25DDD28771}" type="datetimeFigureOut">
              <a:rPr lang="zh-CN" altLang="en-US" smtClean="0"/>
              <a:pPr/>
              <a:t>2022/9/14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0B6790-B00A-4847-8E22-FF4658F70B8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38A65-CDB7-4D66-B12D-BA25DDD28771}" type="datetimeFigureOut">
              <a:rPr lang="zh-CN" altLang="en-US" smtClean="0"/>
              <a:pPr/>
              <a:t>2022/9/14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0B6790-B00A-4847-8E22-FF4658F70B8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38A65-CDB7-4D66-B12D-BA25DDD28771}" type="datetimeFigureOut">
              <a:rPr lang="zh-CN" altLang="en-US" smtClean="0"/>
              <a:pPr/>
              <a:t>2022/9/14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0B6790-B00A-4847-8E22-FF4658F70B8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38A65-CDB7-4D66-B12D-BA25DDD28771}" type="datetimeFigureOut">
              <a:rPr lang="zh-CN" altLang="en-US" smtClean="0"/>
              <a:pPr/>
              <a:t>2022/9/14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0B6790-B00A-4847-8E22-FF4658F70B8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138A65-CDB7-4D66-B12D-BA25DDD28771}" type="datetimeFigureOut">
              <a:rPr lang="zh-CN" altLang="en-US" smtClean="0"/>
              <a:pPr/>
              <a:t>2022/9/14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0B6790-B00A-4847-8E22-FF4658F70B8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w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w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wmf"/><Relationship Id="rId2" Type="http://schemas.openxmlformats.org/officeDocument/2006/relationships/image" Target="../media/image13.w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mf"/><Relationship Id="rId2" Type="http://schemas.openxmlformats.org/officeDocument/2006/relationships/image" Target="../media/image12.w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wmf"/><Relationship Id="rId4" Type="http://schemas.openxmlformats.org/officeDocument/2006/relationships/oleObject" Target="../embeddings/oleObject2.bin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w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w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wmf"/><Relationship Id="rId2" Type="http://schemas.openxmlformats.org/officeDocument/2006/relationships/image" Target="../media/image18.w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wmf"/><Relationship Id="rId2" Type="http://schemas.openxmlformats.org/officeDocument/2006/relationships/oleObject" Target="../embeddings/oleObject5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wmf"/><Relationship Id="rId4" Type="http://schemas.openxmlformats.org/officeDocument/2006/relationships/oleObject" Target="../embeddings/oleObject6.bin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w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wmf"/><Relationship Id="rId2" Type="http://schemas.openxmlformats.org/officeDocument/2006/relationships/image" Target="../media/image24.w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2" Type="http://schemas.openxmlformats.org/officeDocument/2006/relationships/oleObject" Target="../embeddings/oleObject3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wmf"/><Relationship Id="rId4" Type="http://schemas.openxmlformats.org/officeDocument/2006/relationships/oleObject" Target="../embeddings/oleObject4.bin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Chapter 2  </a:t>
            </a:r>
            <a:br>
              <a:rPr lang="en-US" altLang="zh-CN" dirty="0"/>
            </a:br>
            <a:r>
              <a:rPr lang="en-US" altLang="zh-CN" dirty="0"/>
              <a:t>Digital Image Fundamentals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Application of image subtraction 2</a:t>
            </a:r>
            <a:endParaRPr lang="zh-CN" altLang="en-US" dirty="0"/>
          </a:p>
        </p:txBody>
      </p:sp>
      <p:pic>
        <p:nvPicPr>
          <p:cNvPr id="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57224" y="1714488"/>
            <a:ext cx="4219575" cy="418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929322" y="1822709"/>
            <a:ext cx="1571636" cy="4270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Multiplication </a:t>
            </a:r>
          </a:p>
          <a:p>
            <a:pPr>
              <a:buNone/>
            </a:pPr>
            <a:r>
              <a:rPr lang="en-US" altLang="zh-CN" dirty="0"/>
              <a:t>	g(</a:t>
            </a:r>
            <a:r>
              <a:rPr lang="en-US" altLang="zh-CN" dirty="0" err="1"/>
              <a:t>x,y</a:t>
            </a:r>
            <a:r>
              <a:rPr lang="en-US" altLang="zh-CN" dirty="0"/>
              <a:t>) = f(</a:t>
            </a:r>
            <a:r>
              <a:rPr lang="en-US" altLang="zh-CN" dirty="0" err="1"/>
              <a:t>x,y</a:t>
            </a:r>
            <a:r>
              <a:rPr lang="en-US" altLang="zh-CN" dirty="0"/>
              <a:t>) h(</a:t>
            </a:r>
            <a:r>
              <a:rPr lang="en-US" altLang="zh-CN" dirty="0" err="1"/>
              <a:t>x,y</a:t>
            </a:r>
            <a:r>
              <a:rPr lang="en-US" altLang="zh-CN" dirty="0"/>
              <a:t>)</a:t>
            </a:r>
          </a:p>
          <a:p>
            <a:pPr>
              <a:buNone/>
            </a:pPr>
            <a:endParaRPr lang="en-US" altLang="zh-CN" dirty="0"/>
          </a:p>
          <a:p>
            <a:pPr lvl="1"/>
            <a:r>
              <a:rPr lang="en-US" altLang="zh-CN" dirty="0"/>
              <a:t>	f(</a:t>
            </a:r>
            <a:r>
              <a:rPr lang="en-US" altLang="zh-CN" dirty="0" err="1"/>
              <a:t>x,y</a:t>
            </a:r>
            <a:r>
              <a:rPr lang="en-US" altLang="zh-CN" dirty="0"/>
              <a:t>) = </a:t>
            </a:r>
            <a:r>
              <a:rPr lang="en-US" altLang="zh-CN" dirty="0" err="1"/>
              <a:t>i</a:t>
            </a:r>
            <a:r>
              <a:rPr lang="en-US" altLang="zh-CN" dirty="0"/>
              <a:t>(</a:t>
            </a:r>
            <a:r>
              <a:rPr lang="en-US" altLang="zh-CN" dirty="0" err="1"/>
              <a:t>x,y</a:t>
            </a:r>
            <a:r>
              <a:rPr lang="en-US" altLang="zh-CN" dirty="0"/>
              <a:t>) r(</a:t>
            </a:r>
            <a:r>
              <a:rPr lang="en-US" altLang="zh-CN" dirty="0" err="1"/>
              <a:t>x,y</a:t>
            </a:r>
            <a:r>
              <a:rPr lang="en-US" altLang="zh-CN" dirty="0"/>
              <a:t>) ,</a:t>
            </a:r>
            <a:r>
              <a:rPr lang="en-US" altLang="zh-CN" sz="1800" dirty="0"/>
              <a:t>Image Formation Model,</a:t>
            </a:r>
            <a:r>
              <a:rPr lang="en-US" altLang="zh-CN" dirty="0"/>
              <a:t> </a:t>
            </a:r>
            <a:r>
              <a:rPr lang="en-US" altLang="zh-CN" sz="1900" dirty="0" err="1"/>
              <a:t>i</a:t>
            </a:r>
            <a:r>
              <a:rPr lang="en-US" altLang="zh-CN" sz="1900" dirty="0"/>
              <a:t>(</a:t>
            </a:r>
            <a:r>
              <a:rPr lang="en-US" altLang="zh-CN" sz="1900" dirty="0" err="1"/>
              <a:t>x,y</a:t>
            </a:r>
            <a:r>
              <a:rPr lang="en-US" altLang="zh-CN" sz="1900" dirty="0"/>
              <a:t>): illumination components, 0&lt;</a:t>
            </a:r>
            <a:r>
              <a:rPr lang="en-US" altLang="zh-CN" sz="1900" dirty="0" err="1"/>
              <a:t>i</a:t>
            </a:r>
            <a:r>
              <a:rPr lang="en-US" altLang="zh-CN" sz="1900" dirty="0"/>
              <a:t>(</a:t>
            </a:r>
            <a:r>
              <a:rPr lang="en-US" altLang="zh-CN" sz="1900" dirty="0" err="1"/>
              <a:t>x,y</a:t>
            </a:r>
            <a:r>
              <a:rPr lang="en-US" altLang="zh-CN" sz="1900" dirty="0"/>
              <a:t>)&lt;∞,r(</a:t>
            </a:r>
            <a:r>
              <a:rPr lang="en-US" altLang="zh-CN" sz="1900" dirty="0" err="1"/>
              <a:t>x,y</a:t>
            </a:r>
            <a:r>
              <a:rPr lang="en-US" altLang="zh-CN" sz="1900" dirty="0"/>
              <a:t>): reflectance components, 0&lt;r(</a:t>
            </a:r>
            <a:r>
              <a:rPr lang="en-US" altLang="zh-CN" sz="1900" dirty="0" err="1"/>
              <a:t>x,y</a:t>
            </a:r>
            <a:r>
              <a:rPr lang="en-US" altLang="zh-CN" sz="1900" dirty="0"/>
              <a:t>)&lt;1</a:t>
            </a:r>
            <a:endParaRPr lang="en-US" altLang="zh-CN" dirty="0"/>
          </a:p>
          <a:p>
            <a:pPr>
              <a:buNone/>
            </a:pPr>
            <a:endParaRPr lang="en-US" altLang="zh-CN" dirty="0"/>
          </a:p>
          <a:p>
            <a:pPr>
              <a:buNone/>
            </a:pPr>
            <a:r>
              <a:rPr lang="en-US" altLang="zh-CN" dirty="0"/>
              <a:t> 	Emulate  lighting effect.</a:t>
            </a:r>
          </a:p>
          <a:p>
            <a:pPr>
              <a:buNone/>
            </a:pPr>
            <a:r>
              <a:rPr lang="en-US" altLang="zh-CN" dirty="0"/>
              <a:t>		g(</a:t>
            </a:r>
            <a:r>
              <a:rPr lang="en-US" altLang="zh-CN" dirty="0" err="1"/>
              <a:t>x,y</a:t>
            </a:r>
            <a:r>
              <a:rPr lang="en-US" altLang="zh-CN" dirty="0"/>
              <a:t>) = f(</a:t>
            </a:r>
            <a:r>
              <a:rPr lang="en-US" altLang="zh-CN" dirty="0" err="1"/>
              <a:t>x,y</a:t>
            </a:r>
            <a:r>
              <a:rPr lang="en-US" altLang="zh-CN" dirty="0"/>
              <a:t>) l(</a:t>
            </a:r>
            <a:r>
              <a:rPr lang="en-US" altLang="zh-CN" dirty="0" err="1"/>
              <a:t>x,y</a:t>
            </a:r>
            <a:r>
              <a:rPr lang="en-US" altLang="zh-CN" dirty="0"/>
              <a:t>)</a:t>
            </a:r>
            <a:endParaRPr lang="zh-CN" alt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Division</a:t>
            </a:r>
          </a:p>
          <a:p>
            <a:pPr lvl="1"/>
            <a:r>
              <a:rPr lang="en-US" altLang="zh-CN" dirty="0"/>
              <a:t>Shading Correction</a:t>
            </a:r>
          </a:p>
          <a:p>
            <a:pPr lvl="1">
              <a:buNone/>
            </a:pPr>
            <a:endParaRPr lang="en-US" altLang="zh-CN" dirty="0"/>
          </a:p>
          <a:p>
            <a:pPr lvl="1">
              <a:buNone/>
            </a:pPr>
            <a:r>
              <a:rPr lang="en-US" altLang="zh-CN" dirty="0"/>
              <a:t>f(</a:t>
            </a:r>
            <a:r>
              <a:rPr lang="en-US" altLang="zh-CN" dirty="0" err="1"/>
              <a:t>x,y</a:t>
            </a:r>
            <a:r>
              <a:rPr lang="en-US" altLang="zh-CN" dirty="0"/>
              <a:t>) = g(</a:t>
            </a:r>
            <a:r>
              <a:rPr lang="en-US" altLang="zh-CN" dirty="0" err="1"/>
              <a:t>x,y</a:t>
            </a:r>
            <a:r>
              <a:rPr lang="en-US" altLang="zh-CN" dirty="0"/>
              <a:t>) / l(</a:t>
            </a:r>
            <a:r>
              <a:rPr lang="en-US" altLang="zh-CN" dirty="0" err="1"/>
              <a:t>x,y</a:t>
            </a:r>
            <a:r>
              <a:rPr lang="en-US" altLang="zh-CN" dirty="0"/>
              <a:t>);</a:t>
            </a:r>
          </a:p>
          <a:p>
            <a:pPr lvl="1">
              <a:buNone/>
            </a:pPr>
            <a:endParaRPr lang="en-US" altLang="zh-CN" dirty="0"/>
          </a:p>
          <a:p>
            <a:pPr lvl="1">
              <a:buNone/>
            </a:pPr>
            <a:r>
              <a:rPr lang="en-US" altLang="zh-CN" dirty="0"/>
              <a:t>	or  Multiplication</a:t>
            </a:r>
          </a:p>
          <a:p>
            <a:pPr lvl="1">
              <a:buNone/>
            </a:pPr>
            <a:r>
              <a:rPr lang="en-US" altLang="zh-CN" dirty="0"/>
              <a:t> f(</a:t>
            </a:r>
            <a:r>
              <a:rPr lang="en-US" altLang="zh-CN" dirty="0" err="1"/>
              <a:t>x,y</a:t>
            </a:r>
            <a:r>
              <a:rPr lang="en-US" altLang="zh-CN" dirty="0"/>
              <a:t>) = g(</a:t>
            </a:r>
            <a:r>
              <a:rPr lang="en-US" altLang="zh-CN" dirty="0" err="1"/>
              <a:t>x,y</a:t>
            </a:r>
            <a:r>
              <a:rPr lang="en-US" altLang="zh-CN" dirty="0"/>
              <a:t>) * (1/f(</a:t>
            </a:r>
            <a:r>
              <a:rPr lang="en-US" altLang="zh-CN" dirty="0" err="1"/>
              <a:t>x,y</a:t>
            </a:r>
            <a:r>
              <a:rPr lang="en-US" altLang="zh-CN" dirty="0"/>
              <a:t>)) </a:t>
            </a:r>
          </a:p>
          <a:p>
            <a:pPr lvl="1"/>
            <a:endParaRPr lang="zh-CN" alt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Application of image multiplication </a:t>
            </a:r>
            <a:br>
              <a:rPr lang="en-US" altLang="zh-CN" dirty="0"/>
            </a:br>
            <a:r>
              <a:rPr lang="en-US" altLang="zh-CN" dirty="0"/>
              <a:t>or  division</a:t>
            </a:r>
            <a:endParaRPr lang="zh-CN" altLang="en-US" dirty="0"/>
          </a:p>
        </p:txBody>
      </p:sp>
      <p:pic>
        <p:nvPicPr>
          <p:cNvPr id="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702715"/>
            <a:ext cx="8229600" cy="43209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Application of Image Multiplication</a:t>
            </a:r>
            <a:br>
              <a:rPr lang="en-US" altLang="zh-CN" dirty="0"/>
            </a:br>
            <a:r>
              <a:rPr lang="en-US" altLang="zh-CN" dirty="0"/>
              <a:t>ROI ( region of interest ) operation </a:t>
            </a:r>
            <a:endParaRPr lang="zh-CN" altLang="en-US" dirty="0"/>
          </a:p>
        </p:txBody>
      </p:sp>
      <p:pic>
        <p:nvPicPr>
          <p:cNvPr id="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2431954"/>
            <a:ext cx="8229600" cy="30132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Other Application of Arithmetic Operation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How to display a image f(</a:t>
            </a:r>
            <a:r>
              <a:rPr lang="en-US" altLang="zh-CN" dirty="0" err="1"/>
              <a:t>x,y</a:t>
            </a:r>
            <a:r>
              <a:rPr lang="en-US" altLang="zh-CN" dirty="0"/>
              <a:t>) which value range is out of [0..255]</a:t>
            </a:r>
          </a:p>
          <a:p>
            <a:endParaRPr lang="en-US" altLang="zh-CN" dirty="0"/>
          </a:p>
          <a:p>
            <a:pPr lvl="1">
              <a:buNone/>
            </a:pPr>
            <a:r>
              <a:rPr lang="en-US" altLang="zh-CN" dirty="0"/>
              <a:t> fm = f-min(f);</a:t>
            </a:r>
          </a:p>
          <a:p>
            <a:r>
              <a:rPr lang="en-US" altLang="zh-CN" dirty="0"/>
              <a:t>  </a:t>
            </a:r>
            <a:r>
              <a:rPr lang="en-US" altLang="zh-CN" dirty="0" err="1"/>
              <a:t>fs</a:t>
            </a:r>
            <a:r>
              <a:rPr lang="en-US" altLang="zh-CN" dirty="0"/>
              <a:t> = K(fm/max(fm)),  where K = 255</a:t>
            </a:r>
            <a:endParaRPr lang="zh-CN" alt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Mix  Operation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g</a:t>
            </a:r>
            <a:r>
              <a:rPr lang="en-US" altLang="zh-CN"/>
              <a:t>(</a:t>
            </a:r>
            <a:r>
              <a:rPr lang="en-US" altLang="zh-CN" dirty="0" err="1"/>
              <a:t>x,y</a:t>
            </a:r>
            <a:r>
              <a:rPr lang="en-US" altLang="zh-CN" dirty="0"/>
              <a:t>) = f1(</a:t>
            </a:r>
            <a:r>
              <a:rPr lang="en-US" altLang="zh-CN" dirty="0" err="1"/>
              <a:t>x,y</a:t>
            </a:r>
            <a:r>
              <a:rPr lang="en-US" altLang="zh-CN" dirty="0"/>
              <a:t>)*(1-u)+f2(</a:t>
            </a:r>
            <a:r>
              <a:rPr lang="en-US" altLang="zh-CN" dirty="0" err="1"/>
              <a:t>x,y</a:t>
            </a:r>
            <a:r>
              <a:rPr lang="en-US" altLang="zh-CN" dirty="0"/>
              <a:t>)*u</a:t>
            </a:r>
            <a:endParaRPr lang="zh-CN" alt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altLang="zh-CN" dirty="0"/>
              <a:t>2.6.4 Set And Logic Operation</a:t>
            </a:r>
            <a:br>
              <a:rPr lang="en-US" altLang="zh-CN" dirty="0"/>
            </a:br>
            <a:r>
              <a:rPr lang="en-US" altLang="zh-CN" dirty="0"/>
              <a:t>(1) Set Operation</a:t>
            </a:r>
            <a:endParaRPr lang="zh-CN" altLang="en-US" dirty="0"/>
          </a:p>
        </p:txBody>
      </p:sp>
      <p:pic>
        <p:nvPicPr>
          <p:cNvPr id="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28794" y="1785926"/>
            <a:ext cx="5078997" cy="39719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altLang="zh-CN" dirty="0"/>
              <a:t>2.6.4 Set And Logic Operation</a:t>
            </a:r>
            <a:br>
              <a:rPr lang="en-US" altLang="zh-CN" dirty="0"/>
            </a:br>
            <a:r>
              <a:rPr lang="en-US" altLang="zh-CN" dirty="0"/>
              <a:t>(2) Logic Operation</a:t>
            </a:r>
            <a:endParaRPr lang="zh-CN" altLang="en-US" dirty="0"/>
          </a:p>
        </p:txBody>
      </p:sp>
      <p:pic>
        <p:nvPicPr>
          <p:cNvPr id="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1538" y="1428736"/>
            <a:ext cx="3529723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00628" y="1714488"/>
            <a:ext cx="2071702" cy="38494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568" y="1628800"/>
            <a:ext cx="3719692" cy="29089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32040" y="1700808"/>
            <a:ext cx="3529723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dirty="0"/>
              <a:t>Set Operation / Logic Operation </a:t>
            </a:r>
            <a:endParaRPr lang="zh-CN" alt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2.6 Mathematical Tools Used in Digital Image Processing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2.6.1 Array/Matrix</a:t>
            </a:r>
          </a:p>
          <a:p>
            <a:r>
              <a:rPr lang="en-US" altLang="zh-CN" dirty="0"/>
              <a:t>2.6.2 Linear/Nonlinear Operation</a:t>
            </a:r>
          </a:p>
          <a:p>
            <a:endParaRPr lang="en-US" altLang="zh-CN" dirty="0"/>
          </a:p>
          <a:p>
            <a:endParaRPr lang="en-US" altLang="zh-CN" dirty="0"/>
          </a:p>
          <a:p>
            <a:pPr>
              <a:buNone/>
            </a:pPr>
            <a:endParaRPr lang="en-US" altLang="zh-CN" dirty="0"/>
          </a:p>
          <a:p>
            <a:pPr lvl="1">
              <a:buNone/>
            </a:pPr>
            <a:endParaRPr lang="en-US" altLang="zh-CN" dirty="0"/>
          </a:p>
          <a:p>
            <a:pPr lvl="1">
              <a:buNone/>
            </a:pPr>
            <a:endParaRPr lang="en-US" altLang="zh-CN" dirty="0"/>
          </a:p>
          <a:p>
            <a:pPr lvl="1">
              <a:buNone/>
            </a:pPr>
            <a:r>
              <a:rPr lang="en-US" altLang="zh-CN" dirty="0"/>
              <a:t>	</a:t>
            </a:r>
            <a:endParaRPr lang="zh-CN" altLang="en-US" dirty="0"/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/>
        </p:nvGraphicFramePr>
        <p:xfrm>
          <a:off x="1331640" y="3140968"/>
          <a:ext cx="2292735" cy="39370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公式" r:id="rId2" imgW="1257120" imgH="215640" progId="Equation.3">
                  <p:embed/>
                </p:oleObj>
              </mc:Choice>
              <mc:Fallback>
                <p:oleObj name="公式" r:id="rId2" imgW="1257120" imgH="21564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31640" y="3140968"/>
                        <a:ext cx="2292735" cy="39370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/>
        </p:nvGraphicFramePr>
        <p:xfrm>
          <a:off x="755576" y="3717032"/>
          <a:ext cx="7764181" cy="5000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9" name="公式" r:id="rId4" imgW="3746160" imgH="241200" progId="Equation.3">
                  <p:embed/>
                </p:oleObj>
              </mc:Choice>
              <mc:Fallback>
                <p:oleObj name="公式" r:id="rId4" imgW="3746160" imgH="241200" progId="Equation.3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576" y="3717032"/>
                        <a:ext cx="7764181" cy="50006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971600" y="4509120"/>
            <a:ext cx="734481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FFC000"/>
                </a:solidFill>
              </a:rPr>
              <a:t>Exercise:</a:t>
            </a:r>
          </a:p>
          <a:p>
            <a:r>
              <a:rPr lang="en-US" altLang="zh-CN" sz="2400" b="1" dirty="0">
                <a:solidFill>
                  <a:srgbClr val="FFC000"/>
                </a:solidFill>
              </a:rPr>
              <a:t>Give two examples of linear operations &amp; two examples of nonlinear operations.   (input is 1-D signal f(x)) </a:t>
            </a:r>
          </a:p>
          <a:p>
            <a:r>
              <a:rPr lang="en-US" altLang="zh-CN" dirty="0"/>
              <a:t> </a:t>
            </a:r>
            <a:endParaRPr lang="zh-CN" alt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2.6.5 Spatial Operation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(1) Single pixel operation: g(</a:t>
            </a:r>
            <a:r>
              <a:rPr lang="en-US" altLang="zh-CN" dirty="0" err="1"/>
              <a:t>x,y</a:t>
            </a:r>
            <a:r>
              <a:rPr lang="en-US" altLang="zh-CN" dirty="0"/>
              <a:t>) = T(f(</a:t>
            </a:r>
            <a:r>
              <a:rPr lang="en-US" altLang="zh-CN" dirty="0" err="1"/>
              <a:t>x,y</a:t>
            </a:r>
            <a:r>
              <a:rPr lang="en-US" altLang="zh-CN" dirty="0"/>
              <a:t>))</a:t>
            </a:r>
          </a:p>
          <a:p>
            <a:r>
              <a:rPr lang="en-US" altLang="zh-CN" dirty="0"/>
              <a:t>g[</a:t>
            </a:r>
            <a:r>
              <a:rPr lang="en-US" altLang="zh-CN" dirty="0" err="1"/>
              <a:t>x,y</a:t>
            </a:r>
            <a:r>
              <a:rPr lang="en-US" altLang="zh-CN" dirty="0"/>
              <a:t>] = L-1-f[</a:t>
            </a:r>
            <a:r>
              <a:rPr lang="en-US" altLang="zh-CN" dirty="0" err="1"/>
              <a:t>x,y</a:t>
            </a:r>
            <a:r>
              <a:rPr lang="en-US" altLang="zh-CN" dirty="0"/>
              <a:t>];  L is gray levels (256)</a:t>
            </a:r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87624" y="2996952"/>
            <a:ext cx="5345113" cy="3132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dirty="0"/>
              <a:t>2.6.5 Spatial Operation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(2) Neighborhood operation </a:t>
            </a:r>
            <a:endParaRPr lang="zh-CN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4348" y="2285992"/>
            <a:ext cx="4273006" cy="45720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15140" y="1500174"/>
            <a:ext cx="1657375" cy="50607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Neighborhood operation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Local averaging using 8-neighbors</a:t>
            </a:r>
          </a:p>
          <a:p>
            <a:endParaRPr lang="en-US" altLang="zh-CN" dirty="0"/>
          </a:p>
          <a:p>
            <a:pPr>
              <a:buNone/>
            </a:pPr>
            <a:r>
              <a:rPr lang="en-US" altLang="zh-CN" dirty="0"/>
              <a:t>g[</a:t>
            </a:r>
            <a:r>
              <a:rPr lang="en-US" altLang="zh-CN" dirty="0" err="1"/>
              <a:t>x,y</a:t>
            </a:r>
            <a:r>
              <a:rPr lang="en-US" altLang="zh-CN" dirty="0"/>
              <a:t>] = (f[</a:t>
            </a:r>
            <a:r>
              <a:rPr lang="en-US" altLang="zh-CN" dirty="0" err="1"/>
              <a:t>x,y</a:t>
            </a:r>
            <a:r>
              <a:rPr lang="en-US" altLang="zh-CN" dirty="0"/>
              <a:t>]+f[x-1,y]+f[x+1,y]+f[x,y-1]+f[x,y+1]+f[x-1,y-1]+f[x+1,y-1]+f[x-1,y+1]+f[x+1,y+1])/9</a:t>
            </a:r>
            <a:endParaRPr lang="zh-CN" altLang="en-US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rgbClr val="FFC000"/>
                </a:solidFill>
              </a:rPr>
              <a:t>Exercise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A: g[</a:t>
            </a:r>
            <a:r>
              <a:rPr lang="en-US" altLang="zh-CN" dirty="0" err="1"/>
              <a:t>x,y</a:t>
            </a:r>
            <a:r>
              <a:rPr lang="en-US" altLang="zh-CN" dirty="0"/>
              <a:t>] = f[</a:t>
            </a:r>
            <a:r>
              <a:rPr lang="en-US" altLang="zh-CN" dirty="0" err="1"/>
              <a:t>x,y</a:t>
            </a:r>
            <a:r>
              <a:rPr lang="en-US" altLang="zh-CN" dirty="0"/>
              <a:t>]-f[x-1,y];</a:t>
            </a:r>
          </a:p>
          <a:p>
            <a:r>
              <a:rPr lang="en-US" altLang="zh-CN" dirty="0"/>
              <a:t>B:  g[</a:t>
            </a:r>
            <a:r>
              <a:rPr lang="en-US" altLang="zh-CN" dirty="0" err="1"/>
              <a:t>x,y</a:t>
            </a:r>
            <a:r>
              <a:rPr lang="en-US" altLang="zh-CN" dirty="0"/>
              <a:t>] = f[</a:t>
            </a:r>
            <a:r>
              <a:rPr lang="en-US" altLang="zh-CN" dirty="0" err="1"/>
              <a:t>x,y</a:t>
            </a:r>
            <a:r>
              <a:rPr lang="en-US" altLang="zh-CN" dirty="0"/>
              <a:t>]+10;</a:t>
            </a:r>
          </a:p>
          <a:p>
            <a:endParaRPr lang="en-US" altLang="zh-CN" dirty="0"/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dirty="0"/>
              <a:t>2.6.5 Spatial Operation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(3) Geometric Image Transform</a:t>
            </a:r>
          </a:p>
          <a:p>
            <a:endParaRPr lang="en-US" altLang="zh-CN" dirty="0"/>
          </a:p>
          <a:p>
            <a:pPr>
              <a:buNone/>
            </a:pPr>
            <a:r>
              <a:rPr lang="en-US" altLang="zh-CN"/>
              <a:t>Spatial Transform</a:t>
            </a:r>
            <a:endParaRPr lang="zh-CN" altLang="en-US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2.6.6 Vector and Matrix Operations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7158" y="2643182"/>
            <a:ext cx="5836363" cy="2857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57950" y="2714620"/>
            <a:ext cx="2177377" cy="2362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dirty="0"/>
              <a:t>2.6.7 Image Transform</a:t>
            </a:r>
            <a:endParaRPr lang="zh-CN" altLang="en-US" dirty="0"/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/>
        </p:nvGraphicFramePr>
        <p:xfrm>
          <a:off x="1785918" y="2071678"/>
          <a:ext cx="5027414" cy="10795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11" name="公式" r:id="rId2" imgW="2070000" imgH="444240" progId="Equation.3">
                  <p:embed/>
                </p:oleObj>
              </mc:Choice>
              <mc:Fallback>
                <p:oleObj name="公式" r:id="rId2" imgW="2070000" imgH="44424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85918" y="2071678"/>
                        <a:ext cx="5027414" cy="107950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Forward Transform</a:t>
            </a:r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Inverse Transform</a:t>
            </a:r>
            <a:endParaRPr lang="zh-CN" altLang="en-US" dirty="0"/>
          </a:p>
        </p:txBody>
      </p:sp>
      <p:graphicFrame>
        <p:nvGraphicFramePr>
          <p:cNvPr id="17412" name="Object 4"/>
          <p:cNvGraphicFramePr>
            <a:graphicFrameLocks noChangeAspect="1"/>
          </p:cNvGraphicFramePr>
          <p:nvPr/>
        </p:nvGraphicFramePr>
        <p:xfrm>
          <a:off x="1912938" y="4373563"/>
          <a:ext cx="5059362" cy="1047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12" name="公式" r:id="rId4" imgW="2082600" imgH="431640" progId="Equation.3">
                  <p:embed/>
                </p:oleObj>
              </mc:Choice>
              <mc:Fallback>
                <p:oleObj name="公式" r:id="rId4" imgW="2082600" imgH="431640" progId="Equation.3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12938" y="4373563"/>
                        <a:ext cx="5059362" cy="1047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dirty="0"/>
              <a:t>2.6.7 Image Transform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46278" y="2428868"/>
            <a:ext cx="7198531" cy="1428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00166" y="4286256"/>
            <a:ext cx="2857520" cy="25044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dirty="0"/>
              <a:t>2.6.7 Image Transform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8596" y="1357298"/>
            <a:ext cx="6197603" cy="46434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29454" y="1357298"/>
            <a:ext cx="1697670" cy="40005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6908"/>
          </a:xfrm>
        </p:spPr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457200" y="1214422"/>
            <a:ext cx="8229600" cy="4911741"/>
          </a:xfrm>
        </p:spPr>
        <p:txBody>
          <a:bodyPr/>
          <a:lstStyle/>
          <a:p>
            <a:r>
              <a:rPr lang="en-US" altLang="zh-CN" dirty="0"/>
              <a:t>2.6.3 Arithmetic Operation</a:t>
            </a:r>
          </a:p>
          <a:p>
            <a:pPr>
              <a:buNone/>
            </a:pPr>
            <a:r>
              <a:rPr lang="en-US" altLang="zh-CN" dirty="0"/>
              <a:t> 	 s(x,y) = f(x,y)+h(x,y)</a:t>
            </a:r>
          </a:p>
          <a:p>
            <a:pPr>
              <a:buNone/>
            </a:pPr>
            <a:r>
              <a:rPr lang="en-US" altLang="zh-CN" dirty="0"/>
              <a:t>	 d(x,y) = f(x,y)-h(x,y)</a:t>
            </a:r>
          </a:p>
          <a:p>
            <a:pPr>
              <a:buNone/>
            </a:pPr>
            <a:r>
              <a:rPr lang="en-US" altLang="zh-CN" dirty="0"/>
              <a:t>	 p(x,y) = f(x,y) × h(x,y)</a:t>
            </a:r>
          </a:p>
          <a:p>
            <a:pPr>
              <a:buNone/>
            </a:pPr>
            <a:r>
              <a:rPr lang="en-US" altLang="zh-CN" dirty="0"/>
              <a:t>	 v(x,y) = f(x,y) ÷h(x,y)</a:t>
            </a:r>
          </a:p>
          <a:p>
            <a:pPr lvl="1">
              <a:buNone/>
            </a:pPr>
            <a:r>
              <a:rPr lang="en-US" altLang="zh-CN" dirty="0"/>
              <a:t> </a:t>
            </a:r>
            <a:endParaRPr lang="zh-CN" alt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Application of Arithmetic Operation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arenBoth"/>
            </a:pPr>
            <a:r>
              <a:rPr lang="en-US" altLang="zh-CN" dirty="0"/>
              <a:t>Addition</a:t>
            </a:r>
          </a:p>
          <a:p>
            <a:pPr marL="914400" lvl="1" indent="-514350">
              <a:buNone/>
            </a:pPr>
            <a:r>
              <a:rPr lang="en-US" altLang="zh-CN" dirty="0"/>
              <a:t>g(x,y) = f(x,y) + n(</a:t>
            </a:r>
            <a:r>
              <a:rPr lang="en-US" altLang="zh-CN" dirty="0" err="1"/>
              <a:t>x,y</a:t>
            </a:r>
            <a:r>
              <a:rPr lang="en-US" altLang="zh-CN" dirty="0"/>
              <a:t>)</a:t>
            </a:r>
          </a:p>
          <a:p>
            <a:pPr marL="914400" lvl="1" indent="-514350">
              <a:buNone/>
            </a:pPr>
            <a:r>
              <a:rPr lang="en-US" altLang="zh-CN" dirty="0"/>
              <a:t>	n(</a:t>
            </a:r>
            <a:r>
              <a:rPr lang="en-US" altLang="zh-CN" dirty="0" err="1"/>
              <a:t>x,y</a:t>
            </a:r>
            <a:r>
              <a:rPr lang="en-US" altLang="zh-CN" dirty="0"/>
              <a:t>) is noise image. </a:t>
            </a:r>
            <a:r>
              <a:rPr lang="en-US" altLang="zh-CN"/>
              <a:t>(2013/10/08)</a:t>
            </a:r>
            <a:endParaRPr lang="en-US" altLang="zh-CN" dirty="0"/>
          </a:p>
          <a:p>
            <a:pPr marL="914400" lvl="1" indent="-514350">
              <a:buNone/>
            </a:pPr>
            <a:endParaRPr lang="en-US" altLang="zh-CN" dirty="0"/>
          </a:p>
          <a:p>
            <a:pPr marL="914400" lvl="1" indent="-514350">
              <a:buNone/>
            </a:pPr>
            <a:r>
              <a:rPr lang="en-US" altLang="zh-CN" dirty="0"/>
              <a:t>Emulate Noise Effect</a:t>
            </a:r>
          </a:p>
          <a:p>
            <a:pPr marL="914400" lvl="1" indent="-514350">
              <a:buNone/>
            </a:pPr>
            <a:r>
              <a:rPr lang="en-US" altLang="zh-CN" dirty="0">
                <a:solidFill>
                  <a:srgbClr val="00B050"/>
                </a:solidFill>
              </a:rPr>
              <a:t>[Programming</a:t>
            </a:r>
            <a:r>
              <a:rPr lang="zh-CN" altLang="en-US" dirty="0">
                <a:solidFill>
                  <a:srgbClr val="00B050"/>
                </a:solidFill>
              </a:rPr>
              <a:t>：</a:t>
            </a:r>
            <a:r>
              <a:rPr lang="en-US" altLang="zh-CN" dirty="0">
                <a:solidFill>
                  <a:srgbClr val="00B050"/>
                </a:solidFill>
              </a:rPr>
              <a:t> Rand(),  Saturation Operation]</a:t>
            </a:r>
          </a:p>
          <a:p>
            <a:pPr marL="914400" lvl="1" indent="-514350">
              <a:buNone/>
            </a:pPr>
            <a:endParaRPr lang="en-US" altLang="zh-CN" dirty="0"/>
          </a:p>
          <a:p>
            <a:pPr marL="914400" lvl="1" indent="-514350">
              <a:buNone/>
            </a:pPr>
            <a:endParaRPr lang="en-US" altLang="zh-CN" dirty="0"/>
          </a:p>
          <a:p>
            <a:pPr marL="914400" lvl="1" indent="-514350">
              <a:buNone/>
            </a:pPr>
            <a:endParaRPr lang="en-US" altLang="zh-CN" dirty="0"/>
          </a:p>
          <a:p>
            <a:pPr marL="914400" lvl="1" indent="-514350">
              <a:buNone/>
            </a:pPr>
            <a:endParaRPr lang="zh-CN" alt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Application of Arithmetic Operation</a:t>
            </a:r>
            <a:endParaRPr lang="zh-CN" altLang="en-US" dirty="0"/>
          </a:p>
        </p:txBody>
      </p:sp>
      <p:pic>
        <p:nvPicPr>
          <p:cNvPr id="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1628800"/>
            <a:ext cx="6492782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Averaging K different noisy images </a:t>
            </a:r>
            <a:endParaRPr lang="zh-CN" altLang="en-US" dirty="0"/>
          </a:p>
        </p:txBody>
      </p:sp>
      <p:graphicFrame>
        <p:nvGraphicFramePr>
          <p:cNvPr id="33794" name="Object 2"/>
          <p:cNvGraphicFramePr>
            <a:graphicFrameLocks noChangeAspect="1"/>
          </p:cNvGraphicFramePr>
          <p:nvPr/>
        </p:nvGraphicFramePr>
        <p:xfrm>
          <a:off x="1724012" y="3244433"/>
          <a:ext cx="4505325" cy="614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794" name="公式" r:id="rId2" imgW="1676160" imgH="228600" progId="Equation.3">
                  <p:embed/>
                </p:oleObj>
              </mc:Choice>
              <mc:Fallback>
                <p:oleObj name="公式" r:id="rId2" imgW="1676160" imgH="22860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24012" y="3244433"/>
                        <a:ext cx="4505325" cy="6143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795" name="Object 3"/>
          <p:cNvGraphicFramePr>
            <a:graphicFrameLocks noChangeAspect="1"/>
          </p:cNvGraphicFramePr>
          <p:nvPr/>
        </p:nvGraphicFramePr>
        <p:xfrm>
          <a:off x="1795450" y="4101683"/>
          <a:ext cx="3086100" cy="928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795" name="公式" r:id="rId4" imgW="1434960" imgH="431640" progId="Equation.3">
                  <p:embed/>
                </p:oleObj>
              </mc:Choice>
              <mc:Fallback>
                <p:oleObj name="公式" r:id="rId4" imgW="1434960" imgH="43164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95450" y="4101683"/>
                        <a:ext cx="3086100" cy="9286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88921" y="1600200"/>
            <a:ext cx="5366157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Subtraction</a:t>
            </a:r>
          </a:p>
          <a:p>
            <a:pPr lvl="1"/>
            <a:endParaRPr lang="en-US" altLang="zh-CN" dirty="0"/>
          </a:p>
          <a:p>
            <a:pPr lvl="1"/>
            <a:r>
              <a:rPr lang="en-US" altLang="zh-CN" dirty="0"/>
              <a:t>d(</a:t>
            </a:r>
            <a:r>
              <a:rPr lang="en-US" altLang="zh-CN" dirty="0" err="1"/>
              <a:t>x,y</a:t>
            </a:r>
            <a:r>
              <a:rPr lang="en-US" altLang="zh-CN" dirty="0"/>
              <a:t>) = f(</a:t>
            </a:r>
            <a:r>
              <a:rPr lang="en-US" altLang="zh-CN" dirty="0" err="1"/>
              <a:t>x,y</a:t>
            </a:r>
            <a:r>
              <a:rPr lang="en-US" altLang="zh-CN" dirty="0"/>
              <a:t>)-h(</a:t>
            </a:r>
            <a:r>
              <a:rPr lang="en-US" altLang="zh-CN" dirty="0" err="1"/>
              <a:t>x,y</a:t>
            </a:r>
            <a:r>
              <a:rPr lang="en-US" altLang="zh-CN" dirty="0"/>
              <a:t>)</a:t>
            </a:r>
          </a:p>
          <a:p>
            <a:pPr lvl="1"/>
            <a:r>
              <a:rPr lang="en-US" altLang="zh-CN" dirty="0"/>
              <a:t>Enhance the difference between 2 images </a:t>
            </a:r>
          </a:p>
          <a:p>
            <a:pPr lvl="1"/>
            <a:endParaRPr lang="en-US" altLang="zh-CN" dirty="0"/>
          </a:p>
          <a:p>
            <a:pPr lvl="1"/>
            <a:endParaRPr lang="zh-CN" alt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Application of image subtraction 1</a:t>
            </a:r>
            <a:endParaRPr lang="zh-CN" altLang="en-US" dirty="0"/>
          </a:p>
        </p:txBody>
      </p:sp>
      <p:pic>
        <p:nvPicPr>
          <p:cNvPr id="4" name="内容占位符 3" descr="background-subtraction-1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661918" y="1600200"/>
            <a:ext cx="5820164" cy="452596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941</TotalTime>
  <Words>716</Words>
  <Application>Microsoft Office PowerPoint</Application>
  <PresentationFormat>全屏显示(4:3)</PresentationFormat>
  <Paragraphs>86</Paragraphs>
  <Slides>28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2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32" baseType="lpstr">
      <vt:lpstr>Arial</vt:lpstr>
      <vt:lpstr>Calibri</vt:lpstr>
      <vt:lpstr>Office 主题</vt:lpstr>
      <vt:lpstr>公式</vt:lpstr>
      <vt:lpstr>Chapter 2   Digital Image Fundamentals</vt:lpstr>
      <vt:lpstr>2.6 Mathematical Tools Used in Digital Image Processing</vt:lpstr>
      <vt:lpstr>PowerPoint 演示文稿</vt:lpstr>
      <vt:lpstr>Application of Arithmetic Operation</vt:lpstr>
      <vt:lpstr>Application of Arithmetic Operation</vt:lpstr>
      <vt:lpstr>PowerPoint 演示文稿</vt:lpstr>
      <vt:lpstr>PowerPoint 演示文稿</vt:lpstr>
      <vt:lpstr>PowerPoint 演示文稿</vt:lpstr>
      <vt:lpstr>Application of image subtraction 1</vt:lpstr>
      <vt:lpstr>Application of image subtraction 2</vt:lpstr>
      <vt:lpstr>PowerPoint 演示文稿</vt:lpstr>
      <vt:lpstr>PowerPoint 演示文稿</vt:lpstr>
      <vt:lpstr>Application of image multiplication  or  division</vt:lpstr>
      <vt:lpstr>Application of Image Multiplication ROI ( region of interest ) operation </vt:lpstr>
      <vt:lpstr>Other Application of Arithmetic Operation </vt:lpstr>
      <vt:lpstr>Mix  Operation</vt:lpstr>
      <vt:lpstr>2.6.4 Set And Logic Operation (1) Set Operation</vt:lpstr>
      <vt:lpstr>2.6.4 Set And Logic Operation (2) Logic Operation</vt:lpstr>
      <vt:lpstr>Set Operation / Logic Operation </vt:lpstr>
      <vt:lpstr>2.6.5 Spatial Operation</vt:lpstr>
      <vt:lpstr>2.6.5 Spatial Operation</vt:lpstr>
      <vt:lpstr>Neighborhood operation</vt:lpstr>
      <vt:lpstr>Exercise</vt:lpstr>
      <vt:lpstr>2.6.5 Spatial Operation</vt:lpstr>
      <vt:lpstr>2.6.6 Vector and Matrix Operations</vt:lpstr>
      <vt:lpstr>2.6.7 Image Transform</vt:lpstr>
      <vt:lpstr>2.6.7 Image Transform</vt:lpstr>
      <vt:lpstr>2.6.7 Image Transform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2   Digital Image Fundamentals</dc:title>
  <dc:creator>梁毅军</dc:creator>
  <cp:lastModifiedBy>Liang Yijun</cp:lastModifiedBy>
  <cp:revision>40</cp:revision>
  <dcterms:created xsi:type="dcterms:W3CDTF">2013-09-13T23:09:26Z</dcterms:created>
  <dcterms:modified xsi:type="dcterms:W3CDTF">2022-09-14T00:50:53Z</dcterms:modified>
</cp:coreProperties>
</file>